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301" r:id="rId2"/>
    <p:sldId id="303" r:id="rId3"/>
    <p:sldId id="304"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29"/>
  </p:normalViewPr>
  <p:slideViewPr>
    <p:cSldViewPr snapToGrid="0">
      <p:cViewPr varScale="1">
        <p:scale>
          <a:sx n="104" d="100"/>
          <a:sy n="104" d="100"/>
        </p:scale>
        <p:origin x="80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6B771-57FB-5DE9-5BA6-A8C75FC9D6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66D23D5-284F-C136-1DBD-5116EE5A2E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4BB16E-DBB7-27EB-9999-3AF21B85B7D1}"/>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5" name="Footer Placeholder 4">
            <a:extLst>
              <a:ext uri="{FF2B5EF4-FFF2-40B4-BE49-F238E27FC236}">
                <a16:creationId xmlns:a16="http://schemas.microsoft.com/office/drawing/2014/main" id="{2890E96D-5437-8868-6C8D-9A98CE0039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8005B7-335B-CEE0-9F5B-A0D5E63FA6DC}"/>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3118512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D4D81-8E68-FCF6-24A5-7CD3FF7D297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4D1C7C3-E315-145A-84C4-C817579602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20FE4A-2909-FC32-1909-C747C8224FE3}"/>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5" name="Footer Placeholder 4">
            <a:extLst>
              <a:ext uri="{FF2B5EF4-FFF2-40B4-BE49-F238E27FC236}">
                <a16:creationId xmlns:a16="http://schemas.microsoft.com/office/drawing/2014/main" id="{18659BD9-0631-C03E-7895-044446D6C6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E915BF-60EB-E0FD-0F4C-C079A1009A54}"/>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2696134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103E40-6E93-EB0E-AAA2-6CEB221A85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FF04613-4117-2A88-063D-6EDFE98ECF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4725A2-8AB7-646B-2FFA-40AAE7E4EAA2}"/>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5" name="Footer Placeholder 4">
            <a:extLst>
              <a:ext uri="{FF2B5EF4-FFF2-40B4-BE49-F238E27FC236}">
                <a16:creationId xmlns:a16="http://schemas.microsoft.com/office/drawing/2014/main" id="{705272DB-FB92-5484-29AD-B60C032FA6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342CA7-C54A-1AC6-F068-6DEBC9197706}"/>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2471016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26479-2401-EC3D-75AE-8B1B82962E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7223F4-AA55-AADD-B96E-A1FAFCB4036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55CDA9-1E3C-CACB-92BF-BC59CDA55856}"/>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5" name="Footer Placeholder 4">
            <a:extLst>
              <a:ext uri="{FF2B5EF4-FFF2-40B4-BE49-F238E27FC236}">
                <a16:creationId xmlns:a16="http://schemas.microsoft.com/office/drawing/2014/main" id="{B963084F-4422-A273-61E2-05C54124ED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2AEE53-D6C8-596E-3A95-135E7303F7E7}"/>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6803241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D3B13-A014-1E71-6C40-398408BD58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015C05-AA7A-261F-1AE1-A280432E53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53E636-4E7B-4FA5-0DEE-54A4D1D13BA3}"/>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5" name="Footer Placeholder 4">
            <a:extLst>
              <a:ext uri="{FF2B5EF4-FFF2-40B4-BE49-F238E27FC236}">
                <a16:creationId xmlns:a16="http://schemas.microsoft.com/office/drawing/2014/main" id="{8F4DA047-6622-553B-9BDA-5B37B89AEB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F219F5-27B3-9EB8-EDDE-E0235B534552}"/>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2880603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89C1B-4C8A-3A3B-06EE-C58B84D636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313803-D952-D69A-56C2-5AB9223F099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FD957CD-1A9A-26D5-5A49-C70FB3BDFC3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0C208B0-5BDB-B9B7-DA75-98755D310BEC}"/>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6" name="Footer Placeholder 5">
            <a:extLst>
              <a:ext uri="{FF2B5EF4-FFF2-40B4-BE49-F238E27FC236}">
                <a16:creationId xmlns:a16="http://schemas.microsoft.com/office/drawing/2014/main" id="{44C06DC5-8D87-2CA4-77C3-5A23E4E987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37652C-071F-FB3A-A95E-367EC84B3A35}"/>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3132297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5DE05-A6D7-EE53-0F29-5FEF88E9C6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49C0BE2-2EAC-7D89-4F9A-7F0BDA6F71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891417-E408-6DD5-61A5-4C3EB7B53A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D27EDC-C719-4CB5-369B-768388734D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14F6A1-CF80-0654-61E9-E31066E5A04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C5E6A3-AFD5-1DDE-1B71-63E464785D39}"/>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8" name="Footer Placeholder 7">
            <a:extLst>
              <a:ext uri="{FF2B5EF4-FFF2-40B4-BE49-F238E27FC236}">
                <a16:creationId xmlns:a16="http://schemas.microsoft.com/office/drawing/2014/main" id="{C55B60B0-86C0-4131-C268-F347CDFE47E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0706E2-C8E8-0D0E-C446-406AFB4442B6}"/>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232680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BC96A-1430-20FA-D349-2DBF706E9C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A87573B-A6A3-1D27-2798-13539408BA58}"/>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4" name="Footer Placeholder 3">
            <a:extLst>
              <a:ext uri="{FF2B5EF4-FFF2-40B4-BE49-F238E27FC236}">
                <a16:creationId xmlns:a16="http://schemas.microsoft.com/office/drawing/2014/main" id="{88E969EC-3D27-A909-E0EE-63C60B96527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A3AFF2-77C7-076B-E5EE-256A315A138D}"/>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4140495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AFE68A-C43D-356C-C370-9A6A8FB93ECE}"/>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3" name="Footer Placeholder 2">
            <a:extLst>
              <a:ext uri="{FF2B5EF4-FFF2-40B4-BE49-F238E27FC236}">
                <a16:creationId xmlns:a16="http://schemas.microsoft.com/office/drawing/2014/main" id="{955E945E-67EA-EB37-4D3A-98EAA02D474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93756C2-D8E0-FEAD-4815-0BBF1A3F38A8}"/>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4168268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9A5CC-FE27-C66F-CFAE-40BE9D5D32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5DEA980-97FE-CF51-4D20-E4AEA47D5B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DED2CE4-448A-253E-B13B-2E6C161220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4EF41A-3634-A99C-356F-6E1A9ECC8B4D}"/>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6" name="Footer Placeholder 5">
            <a:extLst>
              <a:ext uri="{FF2B5EF4-FFF2-40B4-BE49-F238E27FC236}">
                <a16:creationId xmlns:a16="http://schemas.microsoft.com/office/drawing/2014/main" id="{7763CBB6-6CEF-B191-556C-EB3D575657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FBD021-5EAC-D516-B58A-77EACCB0043E}"/>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470694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5DF96-196E-03E9-AE99-92DC6DDEF7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9F1933E-153D-B65A-0D64-EC88323F1F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2FC59C3-D9AF-E9D2-DFEB-78A90E39BC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FD554B-92ED-D48D-F772-419F78718A26}"/>
              </a:ext>
            </a:extLst>
          </p:cNvPr>
          <p:cNvSpPr>
            <a:spLocks noGrp="1"/>
          </p:cNvSpPr>
          <p:nvPr>
            <p:ph type="dt" sz="half" idx="10"/>
          </p:nvPr>
        </p:nvSpPr>
        <p:spPr/>
        <p:txBody>
          <a:bodyPr/>
          <a:lstStyle/>
          <a:p>
            <a:fld id="{7E31C620-0B22-CE43-B9E9-1D402E85539A}" type="datetimeFigureOut">
              <a:rPr lang="en-US" smtClean="0"/>
              <a:t>10/8/24</a:t>
            </a:fld>
            <a:endParaRPr lang="en-US"/>
          </a:p>
        </p:txBody>
      </p:sp>
      <p:sp>
        <p:nvSpPr>
          <p:cNvPr id="6" name="Footer Placeholder 5">
            <a:extLst>
              <a:ext uri="{FF2B5EF4-FFF2-40B4-BE49-F238E27FC236}">
                <a16:creationId xmlns:a16="http://schemas.microsoft.com/office/drawing/2014/main" id="{B4CD3D21-69A0-0192-06D8-A10217929B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E0E402-ED7F-9AF6-EA40-4E2D598EFC5C}"/>
              </a:ext>
            </a:extLst>
          </p:cNvPr>
          <p:cNvSpPr>
            <a:spLocks noGrp="1"/>
          </p:cNvSpPr>
          <p:nvPr>
            <p:ph type="sldNum" sz="quarter" idx="12"/>
          </p:nvPr>
        </p:nvSpPr>
        <p:spPr/>
        <p:txBody>
          <a:bodyPr/>
          <a:lstStyle/>
          <a:p>
            <a:fld id="{B5737D66-0BB4-554D-A2B3-E26FD8C0CDF6}" type="slidenum">
              <a:rPr lang="en-US" smtClean="0"/>
              <a:t>‹#›</a:t>
            </a:fld>
            <a:endParaRPr lang="en-US"/>
          </a:p>
        </p:txBody>
      </p:sp>
    </p:spTree>
    <p:extLst>
      <p:ext uri="{BB962C8B-B14F-4D97-AF65-F5344CB8AC3E}">
        <p14:creationId xmlns:p14="http://schemas.microsoft.com/office/powerpoint/2010/main" val="1701317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8D67FE-9504-7DD5-924A-0A9231B9C4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C0025F-C9BB-6CD8-5BE7-84218E9A5E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1AD7FD-BF63-EDB7-221C-8CCD4765AF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31C620-0B22-CE43-B9E9-1D402E85539A}" type="datetimeFigureOut">
              <a:rPr lang="en-US" smtClean="0"/>
              <a:t>10/8/24</a:t>
            </a:fld>
            <a:endParaRPr lang="en-US"/>
          </a:p>
        </p:txBody>
      </p:sp>
      <p:sp>
        <p:nvSpPr>
          <p:cNvPr id="5" name="Footer Placeholder 4">
            <a:extLst>
              <a:ext uri="{FF2B5EF4-FFF2-40B4-BE49-F238E27FC236}">
                <a16:creationId xmlns:a16="http://schemas.microsoft.com/office/drawing/2014/main" id="{DD488509-DAF3-F6FB-8F61-099812A3B9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D791AB-3EF6-393C-03D2-6AC3CCC607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737D66-0BB4-554D-A2B3-E26FD8C0CDF6}" type="slidenum">
              <a:rPr lang="en-US" smtClean="0"/>
              <a:t>‹#›</a:t>
            </a:fld>
            <a:endParaRPr lang="en-US"/>
          </a:p>
        </p:txBody>
      </p:sp>
    </p:spTree>
    <p:extLst>
      <p:ext uri="{BB962C8B-B14F-4D97-AF65-F5344CB8AC3E}">
        <p14:creationId xmlns:p14="http://schemas.microsoft.com/office/powerpoint/2010/main" val="42100937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hyperlink" Target="https://climatecommunication.yale.edu/about/projects/global-warmings-six-americas/" TargetMode="Externa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8B4F33F-417C-372E-2B20-DD3B7185BD6D}"/>
              </a:ext>
            </a:extLst>
          </p:cNvPr>
          <p:cNvSpPr txBox="1"/>
          <p:nvPr/>
        </p:nvSpPr>
        <p:spPr>
          <a:xfrm>
            <a:off x="12028" y="0"/>
            <a:ext cx="12179972" cy="461665"/>
          </a:xfrm>
          <a:prstGeom prst="rect">
            <a:avLst/>
          </a:prstGeom>
          <a:solidFill>
            <a:schemeClr val="accent2"/>
          </a:solidFill>
        </p:spPr>
        <p:txBody>
          <a:bodyPr wrap="square" rtlCol="0">
            <a:spAutoFit/>
          </a:bodyPr>
          <a:lstStyle/>
          <a:p>
            <a:r>
              <a:rPr lang="en-US" sz="2400" b="1" dirty="0"/>
              <a:t>Recap: IPCC Panel Discussion on mitigating climate change through demand side reductions</a:t>
            </a:r>
            <a:endParaRPr lang="en-US" sz="2400" b="1" i="1" dirty="0"/>
          </a:p>
        </p:txBody>
      </p:sp>
      <p:grpSp>
        <p:nvGrpSpPr>
          <p:cNvPr id="9" name="Group 8">
            <a:extLst>
              <a:ext uri="{FF2B5EF4-FFF2-40B4-BE49-F238E27FC236}">
                <a16:creationId xmlns:a16="http://schemas.microsoft.com/office/drawing/2014/main" id="{85B6952C-2EB3-8133-0257-BF16F70F710E}"/>
              </a:ext>
            </a:extLst>
          </p:cNvPr>
          <p:cNvGrpSpPr/>
          <p:nvPr/>
        </p:nvGrpSpPr>
        <p:grpSpPr>
          <a:xfrm>
            <a:off x="500350" y="1008410"/>
            <a:ext cx="11518928" cy="3037092"/>
            <a:chOff x="525016" y="3834181"/>
            <a:chExt cx="11518928" cy="3037092"/>
          </a:xfrm>
        </p:grpSpPr>
        <p:grpSp>
          <p:nvGrpSpPr>
            <p:cNvPr id="17" name="Group 16">
              <a:extLst>
                <a:ext uri="{FF2B5EF4-FFF2-40B4-BE49-F238E27FC236}">
                  <a16:creationId xmlns:a16="http://schemas.microsoft.com/office/drawing/2014/main" id="{DB90C589-7984-6395-F200-F951F3882455}"/>
                </a:ext>
              </a:extLst>
            </p:cNvPr>
            <p:cNvGrpSpPr/>
            <p:nvPr/>
          </p:nvGrpSpPr>
          <p:grpSpPr>
            <a:xfrm>
              <a:off x="6243336" y="3842541"/>
              <a:ext cx="3325599" cy="2972908"/>
              <a:chOff x="3506187" y="3691888"/>
              <a:chExt cx="3325599" cy="2972908"/>
            </a:xfrm>
          </p:grpSpPr>
          <p:pic>
            <p:nvPicPr>
              <p:cNvPr id="5" name="Picture 4">
                <a:extLst>
                  <a:ext uri="{FF2B5EF4-FFF2-40B4-BE49-F238E27FC236}">
                    <a16:creationId xmlns:a16="http://schemas.microsoft.com/office/drawing/2014/main" id="{A6B4D0C9-3E41-48AA-0C0F-2FDE3618ECCF}"/>
                  </a:ext>
                </a:extLst>
              </p:cNvPr>
              <p:cNvPicPr>
                <a:picLocks noChangeAspect="1"/>
              </p:cNvPicPr>
              <p:nvPr/>
            </p:nvPicPr>
            <p:blipFill rotWithShape="1">
              <a:blip r:embed="rId2"/>
              <a:srcRect l="4624" t="32920" r="38528" b="12331"/>
              <a:stretch/>
            </p:blipFill>
            <p:spPr>
              <a:xfrm>
                <a:off x="3506187" y="3691888"/>
                <a:ext cx="3325599" cy="2001749"/>
              </a:xfrm>
              <a:prstGeom prst="rect">
                <a:avLst/>
              </a:prstGeom>
            </p:spPr>
          </p:pic>
          <p:sp>
            <p:nvSpPr>
              <p:cNvPr id="11" name="TextBox 10">
                <a:extLst>
                  <a:ext uri="{FF2B5EF4-FFF2-40B4-BE49-F238E27FC236}">
                    <a16:creationId xmlns:a16="http://schemas.microsoft.com/office/drawing/2014/main" id="{B2F8D5BD-2A75-D636-3FD5-B28971DEB631}"/>
                  </a:ext>
                </a:extLst>
              </p:cNvPr>
              <p:cNvSpPr txBox="1"/>
              <p:nvPr/>
            </p:nvSpPr>
            <p:spPr>
              <a:xfrm>
                <a:off x="3745431" y="5833799"/>
                <a:ext cx="3086355" cy="830997"/>
              </a:xfrm>
              <a:prstGeom prst="rect">
                <a:avLst/>
              </a:prstGeom>
              <a:noFill/>
            </p:spPr>
            <p:txBody>
              <a:bodyPr wrap="square">
                <a:spAutoFit/>
              </a:bodyPr>
              <a:lstStyle/>
              <a:p>
                <a:r>
                  <a:rPr lang="en-US" sz="2400" dirty="0"/>
                  <a:t>Shreya Some, Asia Institute of Technology</a:t>
                </a:r>
              </a:p>
            </p:txBody>
          </p:sp>
        </p:grpSp>
        <p:grpSp>
          <p:nvGrpSpPr>
            <p:cNvPr id="18" name="Group 17">
              <a:extLst>
                <a:ext uri="{FF2B5EF4-FFF2-40B4-BE49-F238E27FC236}">
                  <a16:creationId xmlns:a16="http://schemas.microsoft.com/office/drawing/2014/main" id="{130974B4-A936-3731-C652-18DA127998FB}"/>
                </a:ext>
              </a:extLst>
            </p:cNvPr>
            <p:cNvGrpSpPr/>
            <p:nvPr/>
          </p:nvGrpSpPr>
          <p:grpSpPr>
            <a:xfrm>
              <a:off x="3247693" y="3885092"/>
              <a:ext cx="2727297" cy="2986181"/>
              <a:chOff x="507957" y="3691888"/>
              <a:chExt cx="2727297" cy="2986181"/>
            </a:xfrm>
          </p:grpSpPr>
          <p:sp>
            <p:nvSpPr>
              <p:cNvPr id="8" name="TextBox 7">
                <a:extLst>
                  <a:ext uri="{FF2B5EF4-FFF2-40B4-BE49-F238E27FC236}">
                    <a16:creationId xmlns:a16="http://schemas.microsoft.com/office/drawing/2014/main" id="{969BCEE8-F289-745C-569E-B7A95F903BC7}"/>
                  </a:ext>
                </a:extLst>
              </p:cNvPr>
              <p:cNvSpPr txBox="1"/>
              <p:nvPr/>
            </p:nvSpPr>
            <p:spPr>
              <a:xfrm>
                <a:off x="507957" y="5847072"/>
                <a:ext cx="2727297" cy="830997"/>
              </a:xfrm>
              <a:prstGeom prst="rect">
                <a:avLst/>
              </a:prstGeom>
              <a:noFill/>
            </p:spPr>
            <p:txBody>
              <a:bodyPr wrap="square">
                <a:spAutoFit/>
              </a:bodyPr>
              <a:lstStyle/>
              <a:p>
                <a:r>
                  <a:rPr lang="en-US" sz="2400" dirty="0"/>
                  <a:t>David McCollum, Oak Ridge </a:t>
                </a:r>
                <a:r>
                  <a:rPr lang="en-US" sz="2400" dirty="0" err="1"/>
                  <a:t>Nat’l</a:t>
                </a:r>
                <a:r>
                  <a:rPr lang="en-US" sz="2400" dirty="0"/>
                  <a:t> Lab  </a:t>
                </a:r>
              </a:p>
            </p:txBody>
          </p:sp>
          <p:pic>
            <p:nvPicPr>
              <p:cNvPr id="12" name="Picture 11">
                <a:extLst>
                  <a:ext uri="{FF2B5EF4-FFF2-40B4-BE49-F238E27FC236}">
                    <a16:creationId xmlns:a16="http://schemas.microsoft.com/office/drawing/2014/main" id="{666D2882-7737-65B2-46DC-5D082D85A881}"/>
                  </a:ext>
                </a:extLst>
              </p:cNvPr>
              <p:cNvPicPr>
                <a:picLocks noChangeAspect="1"/>
              </p:cNvPicPr>
              <p:nvPr/>
            </p:nvPicPr>
            <p:blipFill>
              <a:blip r:embed="rId3"/>
              <a:stretch>
                <a:fillRect/>
              </a:stretch>
            </p:blipFill>
            <p:spPr>
              <a:xfrm>
                <a:off x="507957" y="3691888"/>
                <a:ext cx="2432076" cy="2001749"/>
              </a:xfrm>
              <a:prstGeom prst="rect">
                <a:avLst/>
              </a:prstGeom>
            </p:spPr>
          </p:pic>
        </p:grpSp>
        <p:grpSp>
          <p:nvGrpSpPr>
            <p:cNvPr id="16" name="Group 15">
              <a:extLst>
                <a:ext uri="{FF2B5EF4-FFF2-40B4-BE49-F238E27FC236}">
                  <a16:creationId xmlns:a16="http://schemas.microsoft.com/office/drawing/2014/main" id="{D20EC98A-5F6B-A2F8-0A51-AF69936E4557}"/>
                </a:ext>
              </a:extLst>
            </p:cNvPr>
            <p:cNvGrpSpPr/>
            <p:nvPr/>
          </p:nvGrpSpPr>
          <p:grpSpPr>
            <a:xfrm>
              <a:off x="525016" y="3907545"/>
              <a:ext cx="2727296" cy="2907904"/>
              <a:chOff x="7235794" y="3616730"/>
              <a:chExt cx="2727296" cy="2907904"/>
            </a:xfrm>
          </p:grpSpPr>
          <p:pic>
            <p:nvPicPr>
              <p:cNvPr id="13" name="Picture 12">
                <a:extLst>
                  <a:ext uri="{FF2B5EF4-FFF2-40B4-BE49-F238E27FC236}">
                    <a16:creationId xmlns:a16="http://schemas.microsoft.com/office/drawing/2014/main" id="{940F25E6-4969-98C1-FD17-E2E2D20CF37D}"/>
                  </a:ext>
                </a:extLst>
              </p:cNvPr>
              <p:cNvPicPr>
                <a:picLocks noChangeAspect="1"/>
              </p:cNvPicPr>
              <p:nvPr/>
            </p:nvPicPr>
            <p:blipFill>
              <a:blip r:embed="rId4"/>
              <a:stretch>
                <a:fillRect/>
              </a:stretch>
            </p:blipFill>
            <p:spPr>
              <a:xfrm>
                <a:off x="7316035" y="3616730"/>
                <a:ext cx="1910773" cy="2007632"/>
              </a:xfrm>
              <a:prstGeom prst="rect">
                <a:avLst/>
              </a:prstGeom>
            </p:spPr>
          </p:pic>
          <p:sp>
            <p:nvSpPr>
              <p:cNvPr id="15" name="TextBox 14">
                <a:extLst>
                  <a:ext uri="{FF2B5EF4-FFF2-40B4-BE49-F238E27FC236}">
                    <a16:creationId xmlns:a16="http://schemas.microsoft.com/office/drawing/2014/main" id="{2E9676F5-F577-88A7-12EC-EF77C3AC641E}"/>
                  </a:ext>
                </a:extLst>
              </p:cNvPr>
              <p:cNvSpPr txBox="1"/>
              <p:nvPr/>
            </p:nvSpPr>
            <p:spPr>
              <a:xfrm>
                <a:off x="7235794" y="5693637"/>
                <a:ext cx="2727296" cy="830997"/>
              </a:xfrm>
              <a:prstGeom prst="rect">
                <a:avLst/>
              </a:prstGeom>
              <a:noFill/>
            </p:spPr>
            <p:txBody>
              <a:bodyPr wrap="square">
                <a:spAutoFit/>
              </a:bodyPr>
              <a:lstStyle/>
              <a:p>
                <a:r>
                  <a:rPr lang="en-US" sz="2400" dirty="0" err="1"/>
                  <a:t>Joyashree</a:t>
                </a:r>
                <a:r>
                  <a:rPr lang="en-US" sz="2400" dirty="0"/>
                  <a:t> Roy, Jadavpur University</a:t>
                </a:r>
              </a:p>
            </p:txBody>
          </p:sp>
        </p:grpSp>
        <p:sp>
          <p:nvSpPr>
            <p:cNvPr id="19" name="TextBox 18">
              <a:extLst>
                <a:ext uri="{FF2B5EF4-FFF2-40B4-BE49-F238E27FC236}">
                  <a16:creationId xmlns:a16="http://schemas.microsoft.com/office/drawing/2014/main" id="{D837616B-7176-B43A-877D-3236EAF48C9D}"/>
                </a:ext>
              </a:extLst>
            </p:cNvPr>
            <p:cNvSpPr txBox="1"/>
            <p:nvPr/>
          </p:nvSpPr>
          <p:spPr>
            <a:xfrm>
              <a:off x="10135480" y="5984451"/>
              <a:ext cx="1908464" cy="830997"/>
            </a:xfrm>
            <a:prstGeom prst="rect">
              <a:avLst/>
            </a:prstGeom>
            <a:noFill/>
          </p:spPr>
          <p:txBody>
            <a:bodyPr wrap="square">
              <a:spAutoFit/>
            </a:bodyPr>
            <a:lstStyle/>
            <a:p>
              <a:r>
                <a:rPr lang="en-US" sz="2400" dirty="0"/>
                <a:t>Nick Eyre, Oxford</a:t>
              </a:r>
            </a:p>
          </p:txBody>
        </p:sp>
        <p:pic>
          <p:nvPicPr>
            <p:cNvPr id="20" name="Picture 19">
              <a:extLst>
                <a:ext uri="{FF2B5EF4-FFF2-40B4-BE49-F238E27FC236}">
                  <a16:creationId xmlns:a16="http://schemas.microsoft.com/office/drawing/2014/main" id="{5E9AF480-4DEF-1F41-B671-B31FC4FDC539}"/>
                </a:ext>
              </a:extLst>
            </p:cNvPr>
            <p:cNvPicPr>
              <a:picLocks noChangeAspect="1"/>
            </p:cNvPicPr>
            <p:nvPr/>
          </p:nvPicPr>
          <p:blipFill>
            <a:blip r:embed="rId5"/>
            <a:stretch>
              <a:fillRect/>
            </a:stretch>
          </p:blipFill>
          <p:spPr>
            <a:xfrm>
              <a:off x="9828756" y="3834181"/>
              <a:ext cx="2215188" cy="2103570"/>
            </a:xfrm>
            <a:prstGeom prst="rect">
              <a:avLst/>
            </a:prstGeom>
          </p:spPr>
        </p:pic>
      </p:grpSp>
      <p:grpSp>
        <p:nvGrpSpPr>
          <p:cNvPr id="6" name="Group 5">
            <a:extLst>
              <a:ext uri="{FF2B5EF4-FFF2-40B4-BE49-F238E27FC236}">
                <a16:creationId xmlns:a16="http://schemas.microsoft.com/office/drawing/2014/main" id="{4D4967D8-9CEE-2739-1DE4-87A588A9E067}"/>
              </a:ext>
            </a:extLst>
          </p:cNvPr>
          <p:cNvGrpSpPr/>
          <p:nvPr/>
        </p:nvGrpSpPr>
        <p:grpSpPr>
          <a:xfrm>
            <a:off x="372450" y="4544927"/>
            <a:ext cx="11544156" cy="1569660"/>
            <a:chOff x="500350" y="1010172"/>
            <a:chExt cx="11544156" cy="1569660"/>
          </a:xfrm>
        </p:grpSpPr>
        <p:sp>
          <p:nvSpPr>
            <p:cNvPr id="2" name="TextBox 1">
              <a:extLst>
                <a:ext uri="{FF2B5EF4-FFF2-40B4-BE49-F238E27FC236}">
                  <a16:creationId xmlns:a16="http://schemas.microsoft.com/office/drawing/2014/main" id="{89F1E0EF-3340-F237-A536-27E3E75672E1}"/>
                </a:ext>
              </a:extLst>
            </p:cNvPr>
            <p:cNvSpPr txBox="1"/>
            <p:nvPr/>
          </p:nvSpPr>
          <p:spPr>
            <a:xfrm>
              <a:off x="5469468" y="1010172"/>
              <a:ext cx="6575038" cy="1569660"/>
            </a:xfrm>
            <a:prstGeom prst="rect">
              <a:avLst/>
            </a:prstGeom>
            <a:noFill/>
            <a:ln>
              <a:solidFill>
                <a:schemeClr val="accent1"/>
              </a:solidFill>
            </a:ln>
          </p:spPr>
          <p:txBody>
            <a:bodyPr wrap="square" rtlCol="0">
              <a:spAutoFit/>
            </a:bodyPr>
            <a:lstStyle/>
            <a:p>
              <a:r>
                <a:rPr lang="en-US" sz="2400" b="1" dirty="0" err="1"/>
                <a:t>Schrepfer’s</a:t>
              </a:r>
              <a:r>
                <a:rPr lang="en-US" sz="2400" b="1" dirty="0"/>
                <a:t> power analysis</a:t>
              </a:r>
              <a:endParaRPr lang="en-US" sz="2400" dirty="0"/>
            </a:p>
            <a:p>
              <a:pPr marL="457200" indent="-457200">
                <a:buFont typeface="+mj-lt"/>
                <a:buAutoNum type="arabicPeriod"/>
              </a:pPr>
              <a:r>
                <a:rPr lang="en-US" sz="2400" dirty="0"/>
                <a:t>How does it function? (Or: What is its goal?)</a:t>
              </a:r>
            </a:p>
            <a:p>
              <a:pPr marL="457200" indent="-457200">
                <a:buFont typeface="+mj-lt"/>
                <a:buAutoNum type="arabicPeriod"/>
              </a:pPr>
              <a:r>
                <a:rPr lang="en-US" sz="2400" dirty="0"/>
                <a:t>Who does it benefit?</a:t>
              </a:r>
            </a:p>
            <a:p>
              <a:pPr marL="457200" indent="-457200">
                <a:buFont typeface="+mj-lt"/>
                <a:buAutoNum type="arabicPeriod"/>
              </a:pPr>
              <a:r>
                <a:rPr lang="en-US" sz="2400" dirty="0"/>
                <a:t>Where is the power?</a:t>
              </a:r>
            </a:p>
          </p:txBody>
        </p:sp>
        <p:sp>
          <p:nvSpPr>
            <p:cNvPr id="4" name="TextBox 3">
              <a:extLst>
                <a:ext uri="{FF2B5EF4-FFF2-40B4-BE49-F238E27FC236}">
                  <a16:creationId xmlns:a16="http://schemas.microsoft.com/office/drawing/2014/main" id="{EBE7F551-9A01-3EE7-E06C-30DCB2687C9B}"/>
                </a:ext>
              </a:extLst>
            </p:cNvPr>
            <p:cNvSpPr txBox="1"/>
            <p:nvPr/>
          </p:nvSpPr>
          <p:spPr>
            <a:xfrm>
              <a:off x="500350" y="1010172"/>
              <a:ext cx="4610772" cy="1200329"/>
            </a:xfrm>
            <a:prstGeom prst="rect">
              <a:avLst/>
            </a:prstGeom>
            <a:noFill/>
            <a:ln>
              <a:solidFill>
                <a:schemeClr val="accent1"/>
              </a:solidFill>
            </a:ln>
          </p:spPr>
          <p:txBody>
            <a:bodyPr wrap="square">
              <a:spAutoFit/>
            </a:bodyPr>
            <a:lstStyle/>
            <a:p>
              <a:r>
                <a:rPr lang="en-US" sz="2400" b="1" dirty="0"/>
                <a:t>Rowe’s replacement technique:</a:t>
              </a:r>
            </a:p>
            <a:p>
              <a:r>
                <a:rPr lang="en-US" sz="2400" dirty="0"/>
                <a:t>Replace one word or concept with another, to see how it sits. </a:t>
              </a:r>
            </a:p>
          </p:txBody>
        </p:sp>
      </p:grpSp>
    </p:spTree>
    <p:extLst>
      <p:ext uri="{BB962C8B-B14F-4D97-AF65-F5344CB8AC3E}">
        <p14:creationId xmlns:p14="http://schemas.microsoft.com/office/powerpoint/2010/main" val="680117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349E1BE-9A23-5AAF-1960-36372C265F2D}"/>
              </a:ext>
            </a:extLst>
          </p:cNvPr>
          <p:cNvSpPr txBox="1"/>
          <p:nvPr/>
        </p:nvSpPr>
        <p:spPr>
          <a:xfrm>
            <a:off x="12028" y="0"/>
            <a:ext cx="12179971" cy="461665"/>
          </a:xfrm>
          <a:prstGeom prst="rect">
            <a:avLst/>
          </a:prstGeom>
          <a:solidFill>
            <a:schemeClr val="accent2"/>
          </a:solidFill>
        </p:spPr>
        <p:txBody>
          <a:bodyPr wrap="square" rtlCol="0">
            <a:spAutoFit/>
          </a:bodyPr>
          <a:lstStyle/>
          <a:p>
            <a:r>
              <a:rPr lang="en-US" sz="2400" b="1" dirty="0"/>
              <a:t>Today is about data collection</a:t>
            </a:r>
            <a:endParaRPr lang="en-US" sz="2400" b="1" i="1" dirty="0"/>
          </a:p>
        </p:txBody>
      </p:sp>
      <p:sp>
        <p:nvSpPr>
          <p:cNvPr id="3" name="TextBox 2">
            <a:extLst>
              <a:ext uri="{FF2B5EF4-FFF2-40B4-BE49-F238E27FC236}">
                <a16:creationId xmlns:a16="http://schemas.microsoft.com/office/drawing/2014/main" id="{C63AA753-FDB1-8DF3-0D3A-F6116AEFBF23}"/>
              </a:ext>
            </a:extLst>
          </p:cNvPr>
          <p:cNvSpPr txBox="1"/>
          <p:nvPr/>
        </p:nvSpPr>
        <p:spPr>
          <a:xfrm>
            <a:off x="130777" y="681524"/>
            <a:ext cx="6609836" cy="6001643"/>
          </a:xfrm>
          <a:prstGeom prst="rect">
            <a:avLst/>
          </a:prstGeom>
          <a:noFill/>
          <a:ln>
            <a:solidFill>
              <a:schemeClr val="accent1"/>
            </a:solidFill>
          </a:ln>
        </p:spPr>
        <p:txBody>
          <a:bodyPr wrap="square" rtlCol="0">
            <a:spAutoFit/>
          </a:bodyPr>
          <a:lstStyle/>
          <a:p>
            <a:r>
              <a:rPr lang="en-US" sz="2400" dirty="0">
                <a:sym typeface="Wingdings" pitchFamily="2" charset="2"/>
              </a:rPr>
              <a:t>In groups of 2-3, choose somebody to start their narrative, and a scribe. It might be helpful to agree on rules, like safe space.</a:t>
            </a:r>
          </a:p>
          <a:p>
            <a:endParaRPr lang="en-US" sz="2400" dirty="0">
              <a:sym typeface="Wingdings" pitchFamily="2" charset="2"/>
            </a:endParaRPr>
          </a:p>
          <a:p>
            <a:r>
              <a:rPr lang="en-US" sz="2400" dirty="0">
                <a:sym typeface="Wingdings" pitchFamily="2" charset="2"/>
              </a:rPr>
              <a:t>As narrator, describe a conversation involving climate change that left you uncertain as to how to proceed. Flesh it out with some context – which of the “Six Americas” would you say your conversation partner belongs to? Was there something left unsaid?</a:t>
            </a:r>
          </a:p>
          <a:p>
            <a:endParaRPr lang="en-US" sz="2400" dirty="0">
              <a:sym typeface="Wingdings" pitchFamily="2" charset="2"/>
            </a:endParaRPr>
          </a:p>
          <a:p>
            <a:r>
              <a:rPr lang="en-US" sz="2400" dirty="0">
                <a:sym typeface="Wingdings" pitchFamily="2" charset="2"/>
              </a:rPr>
              <a:t>The scribe should record (anonymously) in our common google doc. </a:t>
            </a:r>
          </a:p>
          <a:p>
            <a:endParaRPr lang="en-US" sz="2400" dirty="0">
              <a:sym typeface="Wingdings" pitchFamily="2" charset="2"/>
            </a:endParaRPr>
          </a:p>
          <a:p>
            <a:r>
              <a:rPr lang="en-US" sz="2400" dirty="0">
                <a:sym typeface="Wingdings" pitchFamily="2" charset="2"/>
              </a:rPr>
              <a:t>Rotate until everybody has had a chance to share a few conversations.</a:t>
            </a:r>
            <a:endParaRPr lang="en-US" sz="2400" dirty="0"/>
          </a:p>
        </p:txBody>
      </p:sp>
      <p:pic>
        <p:nvPicPr>
          <p:cNvPr id="2" name="Picture 1">
            <a:extLst>
              <a:ext uri="{FF2B5EF4-FFF2-40B4-BE49-F238E27FC236}">
                <a16:creationId xmlns:a16="http://schemas.microsoft.com/office/drawing/2014/main" id="{ED5CD952-317C-A4C0-F88E-DA6B02EA6939}"/>
              </a:ext>
            </a:extLst>
          </p:cNvPr>
          <p:cNvPicPr>
            <a:picLocks noChangeAspect="1"/>
          </p:cNvPicPr>
          <p:nvPr/>
        </p:nvPicPr>
        <p:blipFill>
          <a:blip r:embed="rId2"/>
          <a:stretch>
            <a:fillRect/>
          </a:stretch>
        </p:blipFill>
        <p:spPr>
          <a:xfrm>
            <a:off x="6836376" y="1063213"/>
            <a:ext cx="5286632" cy="4172875"/>
          </a:xfrm>
          <a:prstGeom prst="rect">
            <a:avLst/>
          </a:prstGeom>
        </p:spPr>
      </p:pic>
      <p:sp>
        <p:nvSpPr>
          <p:cNvPr id="8" name="TextBox 7">
            <a:extLst>
              <a:ext uri="{FF2B5EF4-FFF2-40B4-BE49-F238E27FC236}">
                <a16:creationId xmlns:a16="http://schemas.microsoft.com/office/drawing/2014/main" id="{72307426-89C9-74C0-402C-4873DDE5A066}"/>
              </a:ext>
            </a:extLst>
          </p:cNvPr>
          <p:cNvSpPr txBox="1"/>
          <p:nvPr/>
        </p:nvSpPr>
        <p:spPr>
          <a:xfrm>
            <a:off x="7153018" y="5514470"/>
            <a:ext cx="4653348" cy="646331"/>
          </a:xfrm>
          <a:prstGeom prst="rect">
            <a:avLst/>
          </a:prstGeom>
          <a:noFill/>
        </p:spPr>
        <p:txBody>
          <a:bodyPr wrap="square">
            <a:spAutoFit/>
          </a:bodyPr>
          <a:lstStyle/>
          <a:p>
            <a:r>
              <a:rPr lang="en-US" dirty="0">
                <a:hlinkClick r:id="rId3"/>
              </a:rPr>
              <a:t>https://</a:t>
            </a:r>
            <a:r>
              <a:rPr lang="en-US" dirty="0" err="1">
                <a:hlinkClick r:id="rId3"/>
              </a:rPr>
              <a:t>climatecommunication.yale.edu</a:t>
            </a:r>
            <a:r>
              <a:rPr lang="en-US" dirty="0">
                <a:hlinkClick r:id="rId3"/>
              </a:rPr>
              <a:t>/about/projects/global-warmings-six-</a:t>
            </a:r>
            <a:r>
              <a:rPr lang="en-US" dirty="0" err="1">
                <a:hlinkClick r:id="rId3"/>
              </a:rPr>
              <a:t>americas</a:t>
            </a:r>
            <a:r>
              <a:rPr lang="en-US" dirty="0">
                <a:hlinkClick r:id="rId3"/>
              </a:rPr>
              <a:t>/</a:t>
            </a:r>
            <a:endParaRPr lang="en-US" dirty="0"/>
          </a:p>
        </p:txBody>
      </p:sp>
    </p:spTree>
    <p:extLst>
      <p:ext uri="{BB962C8B-B14F-4D97-AF65-F5344CB8AC3E}">
        <p14:creationId xmlns:p14="http://schemas.microsoft.com/office/powerpoint/2010/main" val="20100434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349E1BE-9A23-5AAF-1960-36372C265F2D}"/>
              </a:ext>
            </a:extLst>
          </p:cNvPr>
          <p:cNvSpPr txBox="1"/>
          <p:nvPr/>
        </p:nvSpPr>
        <p:spPr>
          <a:xfrm>
            <a:off x="12028" y="0"/>
            <a:ext cx="12179971" cy="461665"/>
          </a:xfrm>
          <a:prstGeom prst="rect">
            <a:avLst/>
          </a:prstGeom>
          <a:solidFill>
            <a:schemeClr val="accent2"/>
          </a:solidFill>
        </p:spPr>
        <p:txBody>
          <a:bodyPr wrap="square" rtlCol="0">
            <a:spAutoFit/>
          </a:bodyPr>
          <a:lstStyle/>
          <a:p>
            <a:r>
              <a:rPr lang="en-US" sz="2400" b="1" dirty="0"/>
              <a:t>By Sunday night</a:t>
            </a:r>
            <a:endParaRPr lang="en-US" sz="2400" b="1" i="1" dirty="0"/>
          </a:p>
        </p:txBody>
      </p:sp>
      <p:sp>
        <p:nvSpPr>
          <p:cNvPr id="3" name="TextBox 2">
            <a:extLst>
              <a:ext uri="{FF2B5EF4-FFF2-40B4-BE49-F238E27FC236}">
                <a16:creationId xmlns:a16="http://schemas.microsoft.com/office/drawing/2014/main" id="{C63AA753-FDB1-8DF3-0D3A-F6116AEFBF23}"/>
              </a:ext>
            </a:extLst>
          </p:cNvPr>
          <p:cNvSpPr txBox="1"/>
          <p:nvPr/>
        </p:nvSpPr>
        <p:spPr>
          <a:xfrm>
            <a:off x="251254" y="499231"/>
            <a:ext cx="11689492" cy="6370975"/>
          </a:xfrm>
          <a:prstGeom prst="rect">
            <a:avLst/>
          </a:prstGeom>
          <a:noFill/>
          <a:ln>
            <a:solidFill>
              <a:schemeClr val="accent1"/>
            </a:solidFill>
          </a:ln>
        </p:spPr>
        <p:txBody>
          <a:bodyPr wrap="square" rtlCol="0">
            <a:spAutoFit/>
          </a:bodyPr>
          <a:lstStyle/>
          <a:p>
            <a:r>
              <a:rPr lang="en-US" sz="1700" dirty="0"/>
              <a:t>Imagine it’s 25 years from now, and you’re living in one of the following two worlds (you get to decide which):</a:t>
            </a:r>
          </a:p>
          <a:p>
            <a:endParaRPr lang="en-US" sz="1700" dirty="0"/>
          </a:p>
          <a:p>
            <a:pPr marL="457200" indent="-457200">
              <a:buFont typeface="+mj-lt"/>
              <a:buAutoNum type="arabicPeriod"/>
            </a:pPr>
            <a:r>
              <a:rPr lang="en-US" sz="1700" dirty="0"/>
              <a:t>Warming has risen to above 2 degrees, and you’re stuck inside for most of the summer because of smoke in the air, although this is diminishing as the last of the forests burn. During power outages, there are places designated as cooling centers, which are very well-attended. There aren’t any more wild polar bears, and other species that you remember from the past are gone too. Because of faster-than-expected sea level rise, a lot of people who used to live in Florida, New Orleans and American Samoa are now crowding into housing nearby. Still, some places have it much worse: a few entire countries appear to be perennially under water.</a:t>
            </a:r>
          </a:p>
          <a:p>
            <a:pPr marL="457200" indent="-457200">
              <a:buFont typeface="+mj-lt"/>
              <a:buAutoNum type="arabicPeriod"/>
            </a:pPr>
            <a:r>
              <a:rPr lang="en-US" sz="1700" dirty="0"/>
              <a:t>It seems that humanity has risen to the challenges of mitigating or adapting to climate change rather well. It’s warmer, especially at night, but apart from a few inconveniences, like noisy wind turbines that keep you up at night, the world seems to have stayed pretty much the same. In fact, in many ways it’s much better – for one, the air is cleaner because people don’t drive gas-burning cars any more. People have managed to adapt to other inconveniences – like salt water intrusion into aquifers due to sea level rise, and solar powered desalinization plants – thanks to new technologies that nobody imagined 25 years ago.</a:t>
            </a:r>
          </a:p>
          <a:p>
            <a:pPr marL="457200" indent="-457200">
              <a:buFont typeface="+mj-lt"/>
              <a:buAutoNum type="arabicPeriod"/>
            </a:pPr>
            <a:endParaRPr lang="en-US" sz="1700" dirty="0"/>
          </a:p>
          <a:p>
            <a:r>
              <a:rPr lang="en-US" sz="1700" dirty="0"/>
              <a:t>You happen to find our document (created back in 2024) describing some conversations about climate change, and have a chance to reflect on one of the conversations in it. What’s different about talking about climate change now (in 2049) compared to back then? What perspectives do you wish had been in that conversation, that wasn’t? Basically, what might have made that conversation more productive?</a:t>
            </a:r>
          </a:p>
          <a:p>
            <a:endParaRPr lang="en-US" sz="1700" dirty="0"/>
          </a:p>
          <a:p>
            <a:r>
              <a:rPr lang="en-US" sz="1700" dirty="0"/>
              <a:t>Your reflection should be unambiguously written as if you are writing 25 years from now. To get into the mindset, for example, you could start out with something like "As I look back on the record of those conversations 25 years ago, I am really struck by the ....” I'll probably be able to tell from the context whether you are writing from Future #1 or Future #2, but if you want to tell me, that's fine -- just say so in a separate paragraph.</a:t>
            </a:r>
          </a:p>
        </p:txBody>
      </p:sp>
    </p:spTree>
    <p:extLst>
      <p:ext uri="{BB962C8B-B14F-4D97-AF65-F5344CB8AC3E}">
        <p14:creationId xmlns:p14="http://schemas.microsoft.com/office/powerpoint/2010/main" val="38265137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954</TotalTime>
  <Words>642</Words>
  <Application>Microsoft Macintosh PowerPoint</Application>
  <PresentationFormat>Widescreen</PresentationFormat>
  <Paragraphs>29</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dc:creator>
  <cp:lastModifiedBy>Steven</cp:lastModifiedBy>
  <cp:revision>36</cp:revision>
  <cp:lastPrinted>2024-09-27T16:59:42Z</cp:lastPrinted>
  <dcterms:created xsi:type="dcterms:W3CDTF">2024-09-15T17:38:41Z</dcterms:created>
  <dcterms:modified xsi:type="dcterms:W3CDTF">2024-10-08T23:20:34Z</dcterms:modified>
</cp:coreProperties>
</file>

<file path=docProps/thumbnail.jpeg>
</file>